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7" r:id="rId2"/>
    <p:sldId id="443" r:id="rId3"/>
    <p:sldId id="471" r:id="rId4"/>
    <p:sldId id="363" r:id="rId5"/>
    <p:sldId id="365" r:id="rId6"/>
    <p:sldId id="366" r:id="rId7"/>
    <p:sldId id="461" r:id="rId8"/>
    <p:sldId id="399" r:id="rId9"/>
    <p:sldId id="392" r:id="rId10"/>
    <p:sldId id="369" r:id="rId11"/>
    <p:sldId id="389" r:id="rId12"/>
    <p:sldId id="466" r:id="rId13"/>
    <p:sldId id="420" r:id="rId14"/>
    <p:sldId id="425" r:id="rId15"/>
    <p:sldId id="474" r:id="rId16"/>
    <p:sldId id="422" r:id="rId17"/>
    <p:sldId id="467" r:id="rId18"/>
    <p:sldId id="394" r:id="rId19"/>
    <p:sldId id="455" r:id="rId20"/>
    <p:sldId id="441" r:id="rId21"/>
    <p:sldId id="421" r:id="rId22"/>
    <p:sldId id="432" r:id="rId23"/>
    <p:sldId id="468" r:id="rId24"/>
    <p:sldId id="447" r:id="rId25"/>
    <p:sldId id="465" r:id="rId26"/>
    <p:sldId id="470" r:id="rId27"/>
    <p:sldId id="469" r:id="rId28"/>
    <p:sldId id="451" r:id="rId29"/>
    <p:sldId id="472" r:id="rId30"/>
    <p:sldId id="473" r:id="rId31"/>
    <p:sldId id="276" r:id="rId32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92995" autoAdjust="0"/>
  </p:normalViewPr>
  <p:slideViewPr>
    <p:cSldViewPr>
      <p:cViewPr varScale="1">
        <p:scale>
          <a:sx n="82" d="100"/>
          <a:sy n="82" d="100"/>
        </p:scale>
        <p:origin x="8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worldbankgroup-my.sharepoint.com/personal/ebroeksmotta_worldbank_org/Documents/SoS18%20Full%20draft/Final%20WASCO%20and%20Graphs/Section%206_Financing%20of%20Services_P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11368481796655"/>
          <c:y val="2.8781509088525812E-2"/>
          <c:w val="0.80282191129586677"/>
          <c:h val="0.83378792084851361"/>
        </c:manualLayout>
      </c:layout>
      <c:scatterChart>
        <c:scatterStyle val="lineMarker"/>
        <c:varyColors val="0"/>
        <c:ser>
          <c:idx val="0"/>
          <c:order val="0"/>
          <c:tx>
            <c:strRef>
              <c:f>Investments!$AE$1</c:f>
              <c:strCache>
                <c:ptCount val="1"/>
                <c:pt idx="0">
                  <c:v> Investment per capita (2017) 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Investments!$AE$2:$AE$17</c:f>
              <c:numCache>
                <c:formatCode>_-* #,##0\ [$€-40C]_-;\-* #,##0\ [$€-40C]_-;_-* "-"??\ [$€-40C]_-;_-@_-</c:formatCode>
                <c:ptCount val="16"/>
                <c:pt idx="0">
                  <c:v>11</c:v>
                </c:pt>
                <c:pt idx="1">
                  <c:v>0.94516586903167499</c:v>
                </c:pt>
                <c:pt idx="2">
                  <c:v>37.353047814721037</c:v>
                </c:pt>
                <c:pt idx="3">
                  <c:v>30.456333096629706</c:v>
                </c:pt>
                <c:pt idx="4">
                  <c:v>17.094693129655095</c:v>
                </c:pt>
                <c:pt idx="5">
                  <c:v>5.0691626084126771</c:v>
                </c:pt>
                <c:pt idx="6">
                  <c:v>14.329048020012449</c:v>
                </c:pt>
                <c:pt idx="7">
                  <c:v>57.383217138713633</c:v>
                </c:pt>
                <c:pt idx="8">
                  <c:v>15.144234481125729</c:v>
                </c:pt>
                <c:pt idx="9">
                  <c:v>32.130010876008683</c:v>
                </c:pt>
                <c:pt idx="10">
                  <c:v>158.58623130333106</c:v>
                </c:pt>
                <c:pt idx="11">
                  <c:v>27.558950615998015</c:v>
                </c:pt>
                <c:pt idx="12">
                  <c:v>18.166984982218313</c:v>
                </c:pt>
                <c:pt idx="13">
                  <c:v>56.872283241679277</c:v>
                </c:pt>
                <c:pt idx="14">
                  <c:v>40.909671943099561</c:v>
                </c:pt>
                <c:pt idx="15">
                  <c:v>93.596316532059063</c:v>
                </c:pt>
              </c:numCache>
            </c:numRef>
          </c:xVal>
          <c:yVal>
            <c:numRef>
              <c:f>Investments!$AD$2:$AD$17</c:f>
              <c:numCache>
                <c:formatCode>_-* #,##0\ [$€-40C]_-;\-* #,##0\ [$€-40C]_-;_-* "-"??\ [$€-40C]_-;_-@_-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05-4AE2-AC8C-CCC4BBE8FEE7}"/>
            </c:ext>
          </c:extLst>
        </c:ser>
        <c:ser>
          <c:idx val="1"/>
          <c:order val="1"/>
          <c:spPr>
            <a:ln w="28575">
              <a:noFill/>
            </a:ln>
          </c:spPr>
          <c:dPt>
            <c:idx val="2"/>
            <c:marker>
              <c:spPr>
                <a:solidFill>
                  <a:srgbClr val="9BBB59"/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705-4AE2-AC8C-CCC4BBE8FEE7}"/>
              </c:ext>
            </c:extLst>
          </c:dPt>
          <c:dPt>
            <c:idx val="3"/>
            <c:marker>
              <c:spPr>
                <a:solidFill>
                  <a:srgbClr val="9BBB59"/>
                </a:solidFill>
                <a:ln>
                  <a:solidFill>
                    <a:srgbClr val="9BBB59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705-4AE2-AC8C-CCC4BBE8FEE7}"/>
              </c:ext>
            </c:extLst>
          </c:dPt>
          <c:dPt>
            <c:idx val="4"/>
            <c:marker>
              <c:spPr>
                <a:solidFill>
                  <a:srgbClr val="4F81BD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705-4AE2-AC8C-CCC4BBE8FEE7}"/>
              </c:ext>
            </c:extLst>
          </c:dPt>
          <c:dPt>
            <c:idx val="5"/>
            <c:marker>
              <c:spPr>
                <a:solidFill>
                  <a:srgbClr val="9BBB59"/>
                </a:solidFill>
                <a:ln>
                  <a:solidFill>
                    <a:srgbClr val="9BBB59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705-4AE2-AC8C-CCC4BBE8FEE7}"/>
              </c:ext>
            </c:extLst>
          </c:dPt>
          <c:dPt>
            <c:idx val="6"/>
            <c:marker>
              <c:spPr>
                <a:solidFill>
                  <a:srgbClr val="9BBB59"/>
                </a:solidFill>
                <a:ln>
                  <a:solidFill>
                    <a:srgbClr val="9BBB59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705-4AE2-AC8C-CCC4BBE8FEE7}"/>
              </c:ext>
            </c:extLst>
          </c:dPt>
          <c:dPt>
            <c:idx val="7"/>
            <c:marker>
              <c:spPr>
                <a:solidFill>
                  <a:srgbClr val="4F81BD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705-4AE2-AC8C-CCC4BBE8FEE7}"/>
              </c:ext>
            </c:extLst>
          </c:dPt>
          <c:dPt>
            <c:idx val="8"/>
            <c:marker>
              <c:spPr>
                <a:solidFill>
                  <a:srgbClr val="4F81BD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705-4AE2-AC8C-CCC4BBE8FEE7}"/>
              </c:ext>
            </c:extLst>
          </c:dPt>
          <c:dPt>
            <c:idx val="9"/>
            <c:marker>
              <c:spPr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705-4AE2-AC8C-CCC4BBE8FEE7}"/>
              </c:ext>
            </c:extLst>
          </c:dPt>
          <c:dPt>
            <c:idx val="10"/>
            <c:marker>
              <c:spPr>
                <a:solidFill>
                  <a:srgbClr val="4F81BD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705-4AE2-AC8C-CCC4BBE8FEE7}"/>
              </c:ext>
            </c:extLst>
          </c:dPt>
          <c:dPt>
            <c:idx val="11"/>
            <c:marker>
              <c:spPr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F705-4AE2-AC8C-CCC4BBE8FEE7}"/>
              </c:ext>
            </c:extLst>
          </c:dPt>
          <c:dPt>
            <c:idx val="12"/>
            <c:marker>
              <c:spPr>
                <a:solidFill>
                  <a:srgbClr val="4F81BD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F705-4AE2-AC8C-CCC4BBE8FEE7}"/>
              </c:ext>
            </c:extLst>
          </c:dPt>
          <c:dPt>
            <c:idx val="13"/>
            <c:marker>
              <c:spPr>
                <a:solidFill>
                  <a:srgbClr val="4F81BD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F705-4AE2-AC8C-CCC4BBE8FEE7}"/>
              </c:ext>
            </c:extLst>
          </c:dPt>
          <c:dPt>
            <c:idx val="14"/>
            <c:marker>
              <c:spPr>
                <a:solidFill>
                  <a:srgbClr val="4F81BD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F705-4AE2-AC8C-CCC4BBE8FEE7}"/>
              </c:ext>
            </c:extLst>
          </c:dPt>
          <c:dPt>
            <c:idx val="15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F705-4AE2-AC8C-CCC4BBE8FEE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Moldova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05-4AE2-AC8C-CCC4BBE8FEE7}"/>
                </c:ext>
              </c:extLst>
            </c:dLbl>
            <c:dLbl>
              <c:idx val="1"/>
              <c:layout>
                <c:manualLayout>
                  <c:x val="-1.6595940084213592E-3"/>
                  <c:y val="-1.0122761178575597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Ukraine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05-4AE2-AC8C-CCC4BBE8FEE7}"/>
                </c:ext>
              </c:extLst>
            </c:dLbl>
            <c:dLbl>
              <c:idx val="2"/>
              <c:layout>
                <c:manualLayout>
                  <c:x val="-1.1617158058949332E-2"/>
                  <c:y val="-4.41725590585158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North Macedonia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05-4AE2-AC8C-CCC4BBE8FEE7}"/>
                </c:ext>
              </c:extLst>
            </c:dLbl>
            <c:dLbl>
              <c:idx val="3"/>
              <c:layout>
                <c:manualLayout>
                  <c:x val="3.3191880168426577E-3"/>
                  <c:y val="8.282354823471614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Kosovo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05-4AE2-AC8C-CCC4BBE8FEE7}"/>
                </c:ext>
              </c:extLst>
            </c:dLbl>
            <c:dLbl>
              <c:idx val="4"/>
              <c:layout>
                <c:manualLayout>
                  <c:x val="-8.6298899715164024E-2"/>
                  <c:y val="5.52156988231449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Hungary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05-4AE2-AC8C-CCC4BBE8FE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Serbia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05-4AE2-AC8C-CCC4BBE8FEE7}"/>
                </c:ext>
              </c:extLst>
            </c:dLbl>
            <c:dLbl>
              <c:idx val="6"/>
              <c:layout>
                <c:manualLayout>
                  <c:x val="-4.9787826758748849E-3"/>
                  <c:y val="1.38039247057863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Bosnia &amp; Herzegovina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05-4AE2-AC8C-CCC4BBE8FEE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Czech Republic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05-4AE2-AC8C-CCC4BBE8FEE7}"/>
                </c:ext>
              </c:extLst>
            </c:dLbl>
            <c:dLbl>
              <c:idx val="8"/>
              <c:layout>
                <c:manualLayout>
                  <c:x val="-8.2979711264580484E-3"/>
                  <c:y val="-1.38039247057863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Slovakia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05-4AE2-AC8C-CCC4BBE8FEE7}"/>
                </c:ext>
              </c:extLst>
            </c:dLbl>
            <c:dLbl>
              <c:idx val="9"/>
              <c:layout>
                <c:manualLayout>
                  <c:x val="-4.9787820252639864E-3"/>
                  <c:y val="-1.0122761178575597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Montenegro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05-4AE2-AC8C-CCC4BBE8FEE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Romania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05-4AE2-AC8C-CCC4BBE8FEE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Albania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05-4AE2-AC8C-CCC4BBE8FEE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Bulgaria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05-4AE2-AC8C-CCC4BBE8FEE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Austria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05-4AE2-AC8C-CCC4BBE8FEE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Croatia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05-4AE2-AC8C-CCC4BBE8FEE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Slovenia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05-4AE2-AC8C-CCC4BBE8FE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Investments!$AG$2:$AG$17</c:f>
              <c:numCache>
                <c:formatCode>_-* #,##0\ [$€-40C]_-;\-* #,##0\ [$€-40C]_-;_-* "-"??\ [$€-40C]_-;_-@_-</c:formatCode>
                <c:ptCount val="16"/>
                <c:pt idx="0">
                  <c:v>10.901938746838999</c:v>
                </c:pt>
                <c:pt idx="1">
                  <c:v>15.09795645598115</c:v>
                </c:pt>
                <c:pt idx="2">
                  <c:v>20</c:v>
                </c:pt>
                <c:pt idx="3">
                  <c:v>29</c:v>
                </c:pt>
                <c:pt idx="4">
                  <c:v>32</c:v>
                </c:pt>
                <c:pt idx="5">
                  <c:v>32.105076845595242</c:v>
                </c:pt>
                <c:pt idx="6">
                  <c:v>40</c:v>
                </c:pt>
                <c:pt idx="7">
                  <c:v>48.930348085355575</c:v>
                </c:pt>
                <c:pt idx="8">
                  <c:v>53.25605356635473</c:v>
                </c:pt>
                <c:pt idx="9">
                  <c:v>54.495375637891605</c:v>
                </c:pt>
                <c:pt idx="10">
                  <c:v>61.540633845772888</c:v>
                </c:pt>
                <c:pt idx="11">
                  <c:v>63.299574389152582</c:v>
                </c:pt>
                <c:pt idx="12">
                  <c:v>85.860397688920514</c:v>
                </c:pt>
                <c:pt idx="13">
                  <c:v>91.147883890913036</c:v>
                </c:pt>
                <c:pt idx="14">
                  <c:v>93</c:v>
                </c:pt>
                <c:pt idx="15">
                  <c:v>113.70421429417276</c:v>
                </c:pt>
              </c:numCache>
            </c:numRef>
          </c:xVal>
          <c:yVal>
            <c:numRef>
              <c:f>Investments!$AE$2:$AE$17</c:f>
              <c:numCache>
                <c:formatCode>_-* #,##0\ [$€-40C]_-;\-* #,##0\ [$€-40C]_-;_-* "-"??\ [$€-40C]_-;_-@_-</c:formatCode>
                <c:ptCount val="16"/>
                <c:pt idx="0">
                  <c:v>11</c:v>
                </c:pt>
                <c:pt idx="1">
                  <c:v>0.94516586903167499</c:v>
                </c:pt>
                <c:pt idx="2">
                  <c:v>37.353047814721037</c:v>
                </c:pt>
                <c:pt idx="3">
                  <c:v>30.456333096629706</c:v>
                </c:pt>
                <c:pt idx="4">
                  <c:v>17.094693129655095</c:v>
                </c:pt>
                <c:pt idx="5">
                  <c:v>5.0691626084126771</c:v>
                </c:pt>
                <c:pt idx="6">
                  <c:v>14.329048020012449</c:v>
                </c:pt>
                <c:pt idx="7">
                  <c:v>57.383217138713633</c:v>
                </c:pt>
                <c:pt idx="8">
                  <c:v>15.144234481125729</c:v>
                </c:pt>
                <c:pt idx="9">
                  <c:v>32.130010876008683</c:v>
                </c:pt>
                <c:pt idx="10">
                  <c:v>158.58623130333106</c:v>
                </c:pt>
                <c:pt idx="11">
                  <c:v>27.558950615998015</c:v>
                </c:pt>
                <c:pt idx="12">
                  <c:v>18.166984982218313</c:v>
                </c:pt>
                <c:pt idx="13">
                  <c:v>56.872283241679277</c:v>
                </c:pt>
                <c:pt idx="14">
                  <c:v>40.909671943099561</c:v>
                </c:pt>
                <c:pt idx="15">
                  <c:v>93.596316532059063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F705-4AE2-AC8C-CCC4BBE8F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618944"/>
        <c:axId val="71620480"/>
      </c:scatterChart>
      <c:valAx>
        <c:axId val="71618944"/>
        <c:scaling>
          <c:orientation val="minMax"/>
        </c:scaling>
        <c:delete val="0"/>
        <c:axPos val="b"/>
        <c:numFmt formatCode="_-* #,##0\ [$€-40C]_-;\-* #,##0\ [$€-40C]_-;_-* &quot;-&quot;??\ [$€-40C]_-;_-@_-" sourceLinked="1"/>
        <c:majorTickMark val="out"/>
        <c:minorTickMark val="none"/>
        <c:tickLblPos val="nextTo"/>
        <c:crossAx val="71620480"/>
        <c:crosses val="autoZero"/>
        <c:crossBetween val="midCat"/>
      </c:valAx>
      <c:valAx>
        <c:axId val="716204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_-* #,##0\ [$€-40C]_-;\-* #,##0\ [$€-40C]_-;_-* &quot;-&quot;??\ [$€-40C]_-;_-@_-" sourceLinked="1"/>
        <c:majorTickMark val="out"/>
        <c:minorTickMark val="none"/>
        <c:tickLblPos val="nextTo"/>
        <c:crossAx val="71618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0.15629</cdr:y>
    </cdr:from>
    <cdr:to>
      <cdr:x>0.0297</cdr:x>
      <cdr:y>0.61982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54050"/>
          <a:ext cx="245916" cy="223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fr-FR" sz="1050" dirty="0" err="1"/>
            <a:t>Actual</a:t>
          </a:r>
          <a:r>
            <a:rPr lang="fr-FR" sz="1050" dirty="0"/>
            <a:t> per capita </a:t>
          </a:r>
          <a:r>
            <a:rPr lang="fr-FR" sz="1050" dirty="0" err="1"/>
            <a:t>investment</a:t>
          </a:r>
          <a:r>
            <a:rPr lang="fr-FR" sz="1050" dirty="0"/>
            <a:t> [€/cap]</a:t>
          </a:r>
        </a:p>
      </cdr:txBody>
    </cdr:sp>
  </cdr:relSizeAnchor>
  <cdr:relSizeAnchor xmlns:cdr="http://schemas.openxmlformats.org/drawingml/2006/chartDrawing">
    <cdr:from>
      <cdr:x>0.3819</cdr:x>
      <cdr:y>0.92706</cdr:y>
    </cdr:from>
    <cdr:to>
      <cdr:x>0.75353</cdr:x>
      <cdr:y>0.97046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17150" y="4185536"/>
          <a:ext cx="2254850" cy="195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900"/>
            <a:t>Needed per capita investment [€/cap]</a:t>
          </a:r>
        </a:p>
      </cdr:txBody>
    </cdr:sp>
  </cdr:relSizeAnchor>
  <cdr:relSizeAnchor xmlns:cdr="http://schemas.openxmlformats.org/drawingml/2006/chartDrawing">
    <cdr:from>
      <cdr:x>0.10865</cdr:x>
      <cdr:y>0.02985</cdr:y>
    </cdr:from>
    <cdr:to>
      <cdr:x>0.90874</cdr:x>
      <cdr:y>0.86567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EC341865-F5AB-44B9-81D0-92A68E72A966}"/>
            </a:ext>
          </a:extLst>
        </cdr:cNvPr>
        <cdr:cNvCxnSpPr/>
      </cdr:nvCxnSpPr>
      <cdr:spPr>
        <a:xfrm xmlns:a="http://schemas.openxmlformats.org/drawingml/2006/main" flipV="1">
          <a:off x="899640" y="144017"/>
          <a:ext cx="6624736" cy="4032448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5583F-C2FE-42C1-BF83-C341D7FA19CF}" type="datetimeFigureOut">
              <a:rPr lang="en-US" smtClean="0"/>
              <a:t>20/5/19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3D25-374C-48C4-8452-10C2BAF7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2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2D0FE-AD33-4446-8220-2144A23778A6}" type="datetimeFigureOut">
              <a:rPr lang="en-US" smtClean="0"/>
              <a:t>20/5/19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34EB-EAB0-43F7-95F1-9B926F4E8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small countries</a:t>
            </a:r>
          </a:p>
          <a:p>
            <a:r>
              <a:rPr lang="en-US" dirty="0"/>
              <a:t>Varying development levels</a:t>
            </a:r>
          </a:p>
          <a:p>
            <a:r>
              <a:rPr lang="en-US" dirty="0"/>
              <a:t>EU creating significant push for convergence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hyperlink" Target="http://www.danube-water-program.org/" TargetMode="External"/><Relationship Id="rId4" Type="http://schemas.openxmlformats.org/officeDocument/2006/relationships/hyperlink" Target="http://www.worldbank.iorg/wate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3" name="Image" r:id="rId3" imgW="9143244" imgH="6857433" progId="Photoshop.Image.10">
                  <p:embed/>
                </p:oleObj>
              </mc:Choice>
              <mc:Fallback>
                <p:oleObj name="Image" r:id="rId3" imgW="9143244" imgH="685743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00" y="2888940"/>
            <a:ext cx="8064000" cy="2555884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740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33256"/>
            <a:ext cx="8064000" cy="432000"/>
          </a:xfrm>
        </p:spPr>
        <p:txBody>
          <a:bodyPr wrap="square" lIns="0" tIns="0" rIns="0" bIns="0"/>
          <a:lstStyle>
            <a:lvl1pPr marL="0" indent="0" algn="r">
              <a:buFont typeface="Wingdings 3" pitchFamily="18" charset="2"/>
              <a:buNone/>
              <a:defRPr sz="2300" cap="all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0968575"/>
              </p:ext>
            </p:extLst>
          </p:nvPr>
        </p:nvGraphicFramePr>
        <p:xfrm>
          <a:off x="6145213" y="728663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4" name="Image" r:id="rId5" imgW="2279330" imgH="731212" progId="Photoshop.Image.10">
                  <p:embed/>
                </p:oleObj>
              </mc:Choice>
              <mc:Fallback>
                <p:oleObj name="Image" r:id="rId5" imgW="2279330" imgH="731212" progId="Photoshop.Image.1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728663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775" y="1988840"/>
            <a:ext cx="8066088" cy="93610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4600" b="1" cap="all" baseline="0">
                <a:solidFill>
                  <a:srgbClr val="0058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06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219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2196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1540" y="4068000"/>
            <a:ext cx="4032000" cy="219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79552" y="4068000"/>
            <a:ext cx="4032000" cy="2196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1800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80012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0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2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37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1658628"/>
            <a:ext cx="7992200" cy="1050292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6300" baseline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83968" y="5733256"/>
            <a:ext cx="4140032" cy="900100"/>
          </a:xfrm>
        </p:spPr>
        <p:txBody>
          <a:bodyPr wrap="square" lIns="0" tIns="0" rIns="0" bIns="0" anchor="ctr" anchorCtr="0"/>
          <a:lstStyle>
            <a:lvl1pPr marL="0" indent="0" algn="r">
              <a:spcAft>
                <a:spcPts val="600"/>
              </a:spcAft>
              <a:buFont typeface="Wingdings 3" pitchFamily="18" charset="2"/>
              <a:buNone/>
              <a:defRPr sz="1600" cap="none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en-US" dirty="0">
                <a:hlinkClick r:id="rId4"/>
              </a:rPr>
              <a:t>www.worldbank.org/water</a:t>
            </a:r>
            <a:r>
              <a:rPr lang="en-US" dirty="0"/>
              <a:t>            </a:t>
            </a:r>
          </a:p>
          <a:p>
            <a:r>
              <a:rPr lang="en-US" dirty="0">
                <a:hlinkClick r:id="rId5"/>
              </a:rPr>
              <a:t>www.danube-water-program.org</a:t>
            </a:r>
            <a:r>
              <a:rPr lang="en-US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09069498"/>
              </p:ext>
            </p:extLst>
          </p:nvPr>
        </p:nvGraphicFramePr>
        <p:xfrm>
          <a:off x="6145213" y="728663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5" name="Image" r:id="rId6" imgW="2279330" imgH="731212" progId="Photoshop.Image.10">
                  <p:embed/>
                </p:oleObj>
              </mc:Choice>
              <mc:Fallback>
                <p:oleObj name="Image" r:id="rId6" imgW="2279330" imgH="731212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728663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799" y="2996952"/>
            <a:ext cx="7993063" cy="255628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14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63" y="5913276"/>
            <a:ext cx="3060340" cy="6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39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700808"/>
            <a:ext cx="8280000" cy="460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5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 - One Column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238526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58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8" name="Image" r:id="rId3" imgW="9143244" imgH="6857433" progId="Photoshop.Image.10">
                  <p:embed/>
                </p:oleObj>
              </mc:Choice>
              <mc:Fallback>
                <p:oleObj name="Image" r:id="rId3" imgW="9143244" imgH="685743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00" y="2888940"/>
            <a:ext cx="8064000" cy="2555884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740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</a:t>
            </a:r>
            <a:br>
              <a:rPr lang="en-US" noProof="0" dirty="0"/>
            </a:br>
            <a:r>
              <a:rPr lang="en-US" noProof="0" dirty="0"/>
              <a:t>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33256"/>
            <a:ext cx="8064000" cy="432000"/>
          </a:xfrm>
        </p:spPr>
        <p:txBody>
          <a:bodyPr wrap="square" lIns="0" tIns="0" rIns="0" bIns="0"/>
          <a:lstStyle>
            <a:lvl1pPr marL="0" indent="0" algn="r">
              <a:buFont typeface="Wingdings 3" pitchFamily="18" charset="2"/>
              <a:buNone/>
              <a:defRPr sz="2300" cap="all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83008176"/>
              </p:ext>
            </p:extLst>
          </p:nvPr>
        </p:nvGraphicFramePr>
        <p:xfrm>
          <a:off x="6145213" y="728663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9" name="Image" r:id="rId5" imgW="2279330" imgH="731212" progId="Photoshop.Image.10">
                  <p:embed/>
                </p:oleObj>
              </mc:Choice>
              <mc:Fallback>
                <p:oleObj name="Image" r:id="rId5" imgW="2279330" imgH="731212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728663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775" y="1988840"/>
            <a:ext cx="8066088" cy="93610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4600" b="1" cap="all" baseline="0">
                <a:solidFill>
                  <a:srgbClr val="0058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81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6533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7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541" y="1656000"/>
            <a:ext cx="8280920" cy="4320000"/>
          </a:xfrm>
        </p:spPr>
        <p:txBody>
          <a:bodyPr anchor="ctr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Tx/>
              <a:buNone/>
              <a:defRPr sz="4800" b="1" i="0" cap="all" baseline="0">
                <a:gradFill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56000"/>
            <a:ext cx="4032000" cy="4608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800"/>
            </a:lvl1pPr>
            <a:lvl2pPr>
              <a:spcAft>
                <a:spcPts val="1400"/>
              </a:spcAft>
              <a:defRPr sz="2400"/>
            </a:lvl2pPr>
            <a:lvl3pPr>
              <a:defRPr sz="2000"/>
            </a:lvl3pPr>
            <a:lvl4pPr>
              <a:spcAft>
                <a:spcPts val="10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656000"/>
            <a:ext cx="4032000" cy="46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5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4040188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268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6000"/>
            <a:ext cx="4041775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8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3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345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1800" y="1665288"/>
            <a:ext cx="5219960" cy="4500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5024" y="1656000"/>
            <a:ext cx="2818656" cy="4708525"/>
          </a:xfrm>
        </p:spPr>
        <p:txBody>
          <a:bodyPr/>
          <a:lstStyle>
            <a:lvl1pPr>
              <a:spcAft>
                <a:spcPts val="1000"/>
              </a:spcAft>
              <a:defRPr sz="2300"/>
            </a:lvl1pPr>
            <a:lvl2pPr>
              <a:spcAft>
                <a:spcPts val="1000"/>
              </a:spcAft>
              <a:defRPr sz="1800"/>
            </a:lvl2pPr>
            <a:lvl3pPr>
              <a:spcAft>
                <a:spcPts val="800"/>
              </a:spcAft>
              <a:defRPr sz="1400"/>
            </a:lvl3pPr>
            <a:lvl4pPr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594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p + Pic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001"/>
            <a:ext cx="8255260" cy="1773000"/>
          </a:xfrm>
        </p:spPr>
        <p:txBody>
          <a:bodyPr/>
          <a:lstStyle>
            <a:lvl1pPr>
              <a:defRPr sz="2800"/>
            </a:lvl1pPr>
            <a:lvl2pPr>
              <a:spcAft>
                <a:spcPts val="1000"/>
              </a:spcAft>
              <a:defRPr sz="23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600"/>
              </a:spcAft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7544" y="3573016"/>
            <a:ext cx="8244916" cy="259283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460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460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0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2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77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648000"/>
            <a:ext cx="8280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656000"/>
            <a:ext cx="8280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32000" y="6551999"/>
            <a:ext cx="828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cap="all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state of the Water and wastewater  sector 2018 Update </a:t>
            </a:r>
            <a:r>
              <a:rPr lang="en-US" sz="900" cap="none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900" cap="all" baseline="0" dirty="0">
                <a:solidFill>
                  <a:srgbClr val="00AEEF"/>
                </a:solidFill>
                <a:latin typeface="Arial" pitchFamily="34" charset="0"/>
                <a:cs typeface="Arial" pitchFamily="34" charset="0"/>
              </a:rPr>
              <a:t>Danube water conference</a:t>
            </a:r>
            <a:r>
              <a:rPr lang="en-US" sz="900" cap="all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20-21 May 2019 | </a:t>
            </a:r>
            <a:r>
              <a:rPr lang="en-US" sz="900" cap="all" baseline="0" dirty="0" err="1">
                <a:solidFill>
                  <a:srgbClr val="00AEEF"/>
                </a:solidFill>
                <a:latin typeface="Arial" pitchFamily="34" charset="0"/>
                <a:cs typeface="Arial" pitchFamily="34" charset="0"/>
              </a:rPr>
              <a:t>vienna</a:t>
            </a:r>
            <a:endParaRPr lang="en-US" sz="900" cap="all" baseline="0" dirty="0">
              <a:solidFill>
                <a:srgbClr val="00AE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32000" y="6480000"/>
            <a:ext cx="8280000" cy="0"/>
          </a:xfrm>
          <a:prstGeom prst="line">
            <a:avLst/>
          </a:prstGeom>
          <a:noFill/>
          <a:ln w="127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1" r:id="rId3"/>
    <p:sldLayoutId id="2147483652" r:id="rId4"/>
    <p:sldLayoutId id="2147483653" r:id="rId5"/>
    <p:sldLayoutId id="2147483679" r:id="rId6"/>
    <p:sldLayoutId id="2147483676" r:id="rId7"/>
    <p:sldLayoutId id="2147483669" r:id="rId8"/>
    <p:sldLayoutId id="2147483675" r:id="rId9"/>
    <p:sldLayoutId id="2147483674" r:id="rId10"/>
    <p:sldLayoutId id="2147483678" r:id="rId11"/>
    <p:sldLayoutId id="2147483680" r:id="rId12"/>
    <p:sldLayoutId id="2147483681" r:id="rId13"/>
    <p:sldLayoutId id="2147483682" r:id="rId14"/>
  </p:sldLayoutIdLst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hf sldNum="0" hd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800" b="1" cap="all" baseline="0">
          <a:solidFill>
            <a:srgbClr val="004F9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9pPr>
    </p:titleStyle>
    <p:bodyStyle>
      <a:lvl1pPr marL="432000" indent="-432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8000" indent="-396000" algn="l" rtl="0" eaLnBrk="1" fontAlgn="base" hangingPunct="1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324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23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440000" indent="-252000" algn="l" rtl="0" eaLnBrk="1" fontAlgn="base" hangingPunct="1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20000" indent="-180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ube-water-program.org/" TargetMode="External"/><Relationship Id="rId2" Type="http://schemas.openxmlformats.org/officeDocument/2006/relationships/hyperlink" Target="http://www.worldbank.org/water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dmichaud@worldbank.org" TargetMode="External"/><Relationship Id="rId4" Type="http://schemas.openxmlformats.org/officeDocument/2006/relationships/hyperlink" Target="http://www.danubi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88940"/>
            <a:ext cx="8424000" cy="2555884"/>
          </a:xfrm>
        </p:spPr>
        <p:txBody>
          <a:bodyPr/>
          <a:lstStyle/>
          <a:p>
            <a:r>
              <a:rPr lang="en-GB" sz="5400" dirty="0"/>
              <a:t>The State </a:t>
            </a:r>
            <a:br>
              <a:rPr lang="en-GB" sz="5400" dirty="0"/>
            </a:br>
            <a:r>
              <a:rPr lang="en-GB" sz="5400" dirty="0"/>
              <a:t>of the Sector</a:t>
            </a:r>
            <a:br>
              <a:rPr lang="en-GB" sz="5400" dirty="0"/>
            </a:br>
            <a:r>
              <a:rPr lang="en-GB" sz="5400" dirty="0"/>
              <a:t>2018 Update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Danube Water Conference</a:t>
            </a:r>
            <a:br>
              <a:rPr lang="en-US" dirty="0"/>
            </a:br>
            <a:r>
              <a:rPr lang="en-US" dirty="0"/>
              <a:t>Vienna, May 20-21, 2019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58775" y="2276872"/>
            <a:ext cx="8066088" cy="936104"/>
          </a:xfrm>
        </p:spPr>
        <p:txBody>
          <a:bodyPr/>
          <a:lstStyle/>
          <a:p>
            <a:r>
              <a:rPr lang="en-GB" sz="3600" i="1" dirty="0"/>
              <a:t>Water and </a:t>
            </a:r>
            <a:br>
              <a:rPr lang="en-GB" sz="3600" i="1" dirty="0"/>
            </a:br>
            <a:r>
              <a:rPr lang="en-GB" sz="3600" i="1" dirty="0"/>
              <a:t>Wastewater services</a:t>
            </a:r>
            <a:br>
              <a:rPr lang="en-GB" sz="3600" i="1" dirty="0"/>
            </a:br>
            <a:r>
              <a:rPr lang="en-GB" sz="3600" i="1" dirty="0"/>
              <a:t>in the Danube region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091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79512" y="1556680"/>
            <a:ext cx="9180560" cy="4653320"/>
          </a:xfrm>
        </p:spPr>
        <p:txBody>
          <a:bodyPr/>
          <a:lstStyle/>
          <a:p>
            <a:r>
              <a:rPr lang="en-US" dirty="0"/>
              <a:t>General improvement in performance in the region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85DF9-3037-4F7D-ADC0-D908CBE0B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570003"/>
            <a:ext cx="5695499" cy="3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trends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9180560" cy="4653320"/>
          </a:xfrm>
        </p:spPr>
        <p:txBody>
          <a:bodyPr/>
          <a:lstStyle/>
          <a:p>
            <a:r>
              <a:rPr lang="en-US" dirty="0"/>
              <a:t>Some countries leaping ahead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7B709-04AE-4E4F-8575-935E2FB30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19"/>
          <a:stretch/>
        </p:blipFill>
        <p:spPr>
          <a:xfrm>
            <a:off x="1187624" y="2294381"/>
            <a:ext cx="6480720" cy="40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50B6-D3D2-43A1-821D-A29FED75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management measures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DAC369-FC32-464A-BC93-5E6CFD7BF1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14437" y="2420888"/>
            <a:ext cx="6715125" cy="4029075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3869124-F325-4B9A-A4C0-EEC50686F834}"/>
              </a:ext>
            </a:extLst>
          </p:cNvPr>
          <p:cNvSpPr txBox="1">
            <a:spLocks/>
          </p:cNvSpPr>
          <p:nvPr/>
        </p:nvSpPr>
        <p:spPr bwMode="auto">
          <a:xfrm>
            <a:off x="323528" y="1404000"/>
            <a:ext cx="9001000" cy="386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432000" indent="-43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8000" indent="-396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324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40000" indent="-25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20000" indent="-18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Indicators for metering, staffing, and collection of tariffs exhibit increased performance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8664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State of the Sector</a:t>
            </a:r>
          </a:p>
          <a:p>
            <a:pPr lvl="1"/>
            <a:r>
              <a:rPr lang="en-US" dirty="0"/>
              <a:t>Financing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0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652068-4337-46E7-ACEA-50EA421BF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59"/>
          <a:stretch/>
        </p:blipFill>
        <p:spPr>
          <a:xfrm>
            <a:off x="1694031" y="2708920"/>
            <a:ext cx="7270458" cy="36724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financing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32000" y="1656000"/>
            <a:ext cx="8712000" cy="4608000"/>
          </a:xfrm>
        </p:spPr>
        <p:txBody>
          <a:bodyPr/>
          <a:lstStyle/>
          <a:p>
            <a:r>
              <a:rPr lang="en-US" dirty="0"/>
              <a:t>EU members sprinting ahead both in terms of level of expenditure over GDP and sector financing per capita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32849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B71A-5231-4D89-B630-1C31719D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 large investment gap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891551"/>
              </p:ext>
            </p:extLst>
          </p:nvPr>
        </p:nvGraphicFramePr>
        <p:xfrm>
          <a:off x="432000" y="1556791"/>
          <a:ext cx="8280000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608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Financing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770" y="1421241"/>
            <a:ext cx="8281230" cy="4653320"/>
          </a:xfrm>
        </p:spPr>
        <p:txBody>
          <a:bodyPr/>
          <a:lstStyle/>
          <a:p>
            <a:r>
              <a:rPr lang="en-US" dirty="0"/>
              <a:t>Operating cost-recovery improved in most countries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15EE7-26F6-4643-A152-B7378F57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7186235" cy="41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8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C20E-6932-461D-9837-F9B8F89C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0DE54-BFAF-48E0-AD81-87DC7CDC34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An increasing concern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8068A-66EB-4E35-A9A0-FC7BC1974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0"/>
          <a:stretch/>
        </p:blipFill>
        <p:spPr>
          <a:xfrm>
            <a:off x="-1086" y="2276872"/>
            <a:ext cx="9023406" cy="45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9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StaTe</a:t>
            </a:r>
            <a:r>
              <a:rPr lang="en-US" dirty="0"/>
              <a:t> of the Sector</a:t>
            </a:r>
          </a:p>
          <a:p>
            <a:pPr lvl="1"/>
            <a:r>
              <a:rPr lang="en-US" dirty="0"/>
              <a:t>Sustainability Assessment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0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services sustainable?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8800"/>
            <a:ext cx="7772400" cy="46462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350" y="1570734"/>
            <a:ext cx="9017618" cy="4704361"/>
            <a:chOff x="76350" y="1570734"/>
            <a:chExt cx="9017618" cy="4704361"/>
          </a:xfrm>
        </p:grpSpPr>
        <p:sp>
          <p:nvSpPr>
            <p:cNvPr id="5" name="Rectangle 4"/>
            <p:cNvSpPr/>
            <p:nvPr/>
          </p:nvSpPr>
          <p:spPr>
            <a:xfrm>
              <a:off x="2699792" y="1570734"/>
              <a:ext cx="3528392" cy="91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0855" y="2420888"/>
              <a:ext cx="1800200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96619" y="2087584"/>
              <a:ext cx="3384376" cy="1557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7203" y="2204864"/>
              <a:ext cx="3528392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3762" y="3501008"/>
              <a:ext cx="1735757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50" y="4211563"/>
              <a:ext cx="3528392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66058" y="5342327"/>
              <a:ext cx="3528392" cy="932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4565" y="5032930"/>
              <a:ext cx="3528392" cy="1242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65576" y="4211563"/>
              <a:ext cx="3528392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41826" y="4976097"/>
              <a:ext cx="3528392" cy="1242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3528" y="1578308"/>
            <a:ext cx="8475428" cy="4696787"/>
            <a:chOff x="323528" y="1578308"/>
            <a:chExt cx="8475428" cy="4696787"/>
          </a:xfrm>
        </p:grpSpPr>
        <p:sp>
          <p:nvSpPr>
            <p:cNvPr id="23" name="Rectangle 22"/>
            <p:cNvSpPr/>
            <p:nvPr/>
          </p:nvSpPr>
          <p:spPr>
            <a:xfrm>
              <a:off x="323528" y="2357264"/>
              <a:ext cx="3353394" cy="2675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52931" y="4499595"/>
              <a:ext cx="3353394" cy="1775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45562" y="2917328"/>
              <a:ext cx="3353394" cy="1775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86311" y="1578308"/>
              <a:ext cx="3353394" cy="1775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612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the Sector review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2000" y="1412776"/>
            <a:ext cx="8028432" cy="4608000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What progress </a:t>
            </a:r>
            <a:r>
              <a:rPr lang="en-US" sz="2400" dirty="0"/>
              <a:t>has the region made in providing sustainable (i.e. universal, good quality, efficient and properly funded) services to all and what are the </a:t>
            </a:r>
            <a:r>
              <a:rPr lang="en-US" sz="2400" dirty="0">
                <a:solidFill>
                  <a:schemeClr val="accent1"/>
                </a:solidFill>
              </a:rPr>
              <a:t>key trends in the sector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C99BBA-8D3D-45A4-B629-23F6E43DF9E1}"/>
              </a:ext>
            </a:extLst>
          </p:cNvPr>
          <p:cNvSpPr txBox="1">
            <a:spLocks/>
          </p:cNvSpPr>
          <p:nvPr/>
        </p:nvSpPr>
        <p:spPr bwMode="auto">
          <a:xfrm>
            <a:off x="410092" y="2932650"/>
            <a:ext cx="4117557" cy="281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2000" indent="-432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00AEEF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8000" indent="-396000" algn="l" rtl="0" eaLnBrk="1" fontAlgn="base" hangingPunct="1">
              <a:spcBef>
                <a:spcPct val="0"/>
              </a:spcBef>
              <a:spcAft>
                <a:spcPts val="1400"/>
              </a:spcAft>
              <a:buClr>
                <a:srgbClr val="00589F"/>
              </a:buClr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324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40000" indent="-2520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rgbClr val="00589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20000" indent="-18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The Austrian Environment Agency in charge of data collection – drawing on public data from many of your institutions – thank you! </a:t>
            </a:r>
          </a:p>
          <a:p>
            <a:r>
              <a:rPr lang="en-US" sz="2400" kern="0" dirty="0"/>
              <a:t>More than 25 contributors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39525-EC00-4415-9786-18F7F5AB1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7759">
            <a:off x="5795058" y="2754550"/>
            <a:ext cx="2500502" cy="35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4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in most countries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A0A6E7-DE17-4397-96F3-6EA45F5AF14D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6849" r="1478"/>
          <a:stretch/>
        </p:blipFill>
        <p:spPr bwMode="auto">
          <a:xfrm>
            <a:off x="1259632" y="1556792"/>
            <a:ext cx="6264696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266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Remaining challenges and policy options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7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432000" y="1656000"/>
            <a:ext cx="8281230" cy="46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2000" indent="-43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8000" indent="-396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324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40000" indent="-25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20000" indent="-18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Rural population still largely relying on local operators and self-supply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648000"/>
            <a:ext cx="6516264" cy="764776"/>
          </a:xfrm>
        </p:spPr>
        <p:txBody>
          <a:bodyPr/>
          <a:lstStyle/>
          <a:p>
            <a:r>
              <a:rPr lang="en-US" dirty="0"/>
              <a:t>Portfolio Approach for water supply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D38151-F3FE-4697-A5E5-4365D47A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40968"/>
            <a:ext cx="7590026" cy="2760010"/>
          </a:xfrm>
          <a:prstGeom prst="rect">
            <a:avLst/>
          </a:prstGeom>
        </p:spPr>
      </p:pic>
      <p:pic>
        <p:nvPicPr>
          <p:cNvPr id="7" name="Picture 4" descr="https://lh3.googleusercontent.com/ekql8wM0oByE7ovYUKFJ_x9r_C-6fFpWLiWpRIpwGgE7LE1OiKsfvOIoTl6hEbkc7djswoHoNyVausdSHLCqZsg5WFt7wJACK_oTvWWOaaRiDRQpWDS3ucLoSmtI_hNC3WW1pPpO4O4r-jNBF65wiWcTxTs7iGZgR83YzV0Ljul2-fkILGKpHZnRDUUEQXT6Ba18yDeGhbMBmoq8NfarhGryE6PkG5XmjFfSB5wXdnly63ZWg3jdaOK80FW9hZPPuKXB56K7UCv8vISeL1hVU5gn3L62glXgspUYa7SvS64VcF8jP-rkHm4fRZ61Za0Y0zpDkLiqRJmtcPUMwBHbD6ETPzV_1YykKIJp-IER3CuzQZBy_ZIbfGHbv9ABOaX7qWXgKhpqDTK9nKg-PKD5SU91zxA_Wvv_jKbUTCarH96fB5ydUJE6YikLbtlvixGWjkgiMPxJlJ7VN7f11u8wXWfin8B74toz7u6XIjOWHU4jkF5rcZ23Ytps2e2lgrwHbJDvbur_D2bxMz3iYsrhLEh5Nxp9_Lla5U7gxky4uLTFxti8X1zNdWqe-JEFieoZstu_9FVKstuNUPAFGtg__9P5vr1sD4OF5uhbZTgiA4jAtZr75052wX0l57iPa7VCn2RdviWmFftSeYycKoDHGZ3Aj1-GTDc=w713-h950-no">
            <a:extLst>
              <a:ext uri="{FF2B5EF4-FFF2-40B4-BE49-F238E27FC236}">
                <a16:creationId xmlns:a16="http://schemas.microsoft.com/office/drawing/2014/main" id="{405BB8CF-F45D-455A-BBEF-0880D2BF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74" y="2272708"/>
            <a:ext cx="2996614" cy="39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9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3">
            <a:extLst>
              <a:ext uri="{FF2B5EF4-FFF2-40B4-BE49-F238E27FC236}">
                <a16:creationId xmlns:a16="http://schemas.microsoft.com/office/drawing/2014/main" id="{F0C7F5D9-8826-4BC4-A4FC-97C3CE36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79508"/>
            <a:ext cx="1685487" cy="29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1EC0B-E475-44AE-BE16-D873929F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Sanitation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5CE8-00D6-4DF8-BE3B-BE24B43810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653320"/>
          </a:xfrm>
        </p:spPr>
        <p:txBody>
          <a:bodyPr/>
          <a:lstStyle/>
          <a:p>
            <a:r>
              <a:rPr lang="en-US" dirty="0"/>
              <a:t>Foster rural sanitation investments, including self-investments and individual solutions</a:t>
            </a:r>
          </a:p>
        </p:txBody>
      </p:sp>
      <p:pic>
        <p:nvPicPr>
          <p:cNvPr id="29699" name="Рисунок 19">
            <a:extLst>
              <a:ext uri="{FF2B5EF4-FFF2-40B4-BE49-F238E27FC236}">
                <a16:creationId xmlns:a16="http://schemas.microsoft.com/office/drawing/2014/main" id="{A7A95DE0-41B5-41CF-81FE-D3522022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/>
          <a:stretch>
            <a:fillRect/>
          </a:stretch>
        </p:blipFill>
        <p:spPr bwMode="auto">
          <a:xfrm>
            <a:off x="3937863" y="3396329"/>
            <a:ext cx="1685486" cy="27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Рисунок 25">
            <a:extLst>
              <a:ext uri="{FF2B5EF4-FFF2-40B4-BE49-F238E27FC236}">
                <a16:creationId xmlns:a16="http://schemas.microsoft.com/office/drawing/2014/main" id="{2188109A-271D-47B1-BF1E-B891FF218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96328"/>
            <a:ext cx="1584176" cy="28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8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Management</a:t>
            </a:r>
          </a:p>
        </p:txBody>
      </p:sp>
      <p:sp>
        <p:nvSpPr>
          <p:cNvPr id="4" name="Content Placeholder 8"/>
          <p:cNvSpPr txBox="1">
            <a:spLocks/>
          </p:cNvSpPr>
          <p:nvPr/>
        </p:nvSpPr>
        <p:spPr bwMode="auto">
          <a:xfrm>
            <a:off x="432000" y="1656000"/>
            <a:ext cx="8532488" cy="407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2000" indent="-43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8000" indent="-396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324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40000" indent="-25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20000" indent="-18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New technical, institutional and financing approaches to wastewater management</a:t>
            </a:r>
          </a:p>
        </p:txBody>
      </p:sp>
      <p:pic>
        <p:nvPicPr>
          <p:cNvPr id="29698" name="Picture 2" descr="Image result for wastewater management options">
            <a:extLst>
              <a:ext uri="{FF2B5EF4-FFF2-40B4-BE49-F238E27FC236}">
                <a16:creationId xmlns:a16="http://schemas.microsoft.com/office/drawing/2014/main" id="{D8C24EB8-9E9D-48BB-A1D5-C6319530A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3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9F32C2-AC75-4325-AAA5-A239AF2A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5" y="1409492"/>
            <a:ext cx="4293927" cy="2811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45326C-9DAD-4F0F-B04E-FACD786E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8000"/>
            <a:ext cx="6660280" cy="756000"/>
          </a:xfrm>
        </p:spPr>
        <p:txBody>
          <a:bodyPr/>
          <a:lstStyle/>
          <a:p>
            <a:r>
              <a:rPr lang="en-US" dirty="0"/>
              <a:t>We need to look at financing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21CFD-1D60-4C57-8C39-0E72EB2751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6305" y="3686260"/>
            <a:ext cx="4293927" cy="2743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781009-83BC-48F2-94C7-5A44AE30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944" y="1436698"/>
            <a:ext cx="3865801" cy="27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5326C-9DAD-4F0F-B04E-FACD786E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8000"/>
            <a:ext cx="6660280" cy="756000"/>
          </a:xfrm>
        </p:spPr>
        <p:txBody>
          <a:bodyPr/>
          <a:lstStyle/>
          <a:p>
            <a:r>
              <a:rPr lang="en-US" dirty="0"/>
              <a:t>And people and their capacity</a:t>
            </a:r>
          </a:p>
        </p:txBody>
      </p:sp>
      <p:pic>
        <p:nvPicPr>
          <p:cNvPr id="30724" name="Picture 4" descr="Image result for invest in staff">
            <a:extLst>
              <a:ext uri="{FF2B5EF4-FFF2-40B4-BE49-F238E27FC236}">
                <a16:creationId xmlns:a16="http://schemas.microsoft.com/office/drawing/2014/main" id="{649576A4-6E4B-4C6B-9128-34913B11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19" y="3107910"/>
            <a:ext cx="3744416" cy="31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07BE5-C71E-4AA5-88FE-34F40559A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628800"/>
            <a:ext cx="3923228" cy="4797152"/>
          </a:xfrm>
          <a:prstGeom prst="rect">
            <a:avLst/>
          </a:prstGeom>
        </p:spPr>
      </p:pic>
      <p:pic>
        <p:nvPicPr>
          <p:cNvPr id="30722" name="Picture 2" descr="Image result for d-leap logo">
            <a:extLst>
              <a:ext uri="{FF2B5EF4-FFF2-40B4-BE49-F238E27FC236}">
                <a16:creationId xmlns:a16="http://schemas.microsoft.com/office/drawing/2014/main" id="{A27403AE-2CF4-47C9-9E76-6A4EEDF4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20" y="1607883"/>
            <a:ext cx="230425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rcdn logo">
            <a:extLst>
              <a:ext uri="{FF2B5EF4-FFF2-40B4-BE49-F238E27FC236}">
                <a16:creationId xmlns:a16="http://schemas.microsoft.com/office/drawing/2014/main" id="{B0E7A66D-F10A-4390-9150-4B702065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37" y="1404000"/>
            <a:ext cx="1824435" cy="18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3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9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challenge is emerging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32000" y="1872024"/>
            <a:ext cx="8388472" cy="26370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Global changes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Economics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Climate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Population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Technologies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E078A-9A4C-40F7-91A8-FD5520931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6" b="7805"/>
          <a:stretch/>
        </p:blipFill>
        <p:spPr>
          <a:xfrm>
            <a:off x="179512" y="4077072"/>
            <a:ext cx="4343400" cy="2376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1B1F6-9F67-4605-8C97-89CB709CC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21" b="9219"/>
          <a:stretch/>
        </p:blipFill>
        <p:spPr>
          <a:xfrm>
            <a:off x="4663380" y="4077071"/>
            <a:ext cx="4229100" cy="2376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7DE65-E7D5-4FBA-B6CB-4153988D4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66" y="1727103"/>
            <a:ext cx="4194249" cy="21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new solutions are coming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388472" cy="46533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Green and Gray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Circular economy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Big data</a:t>
            </a:r>
          </a:p>
        </p:txBody>
      </p:sp>
      <p:pic>
        <p:nvPicPr>
          <p:cNvPr id="7" name="Picture 2" descr="http://blogs.worldbank.org/sites/default/files/water/albania-dures-david-1.jpg">
            <a:extLst>
              <a:ext uri="{FF2B5EF4-FFF2-40B4-BE49-F238E27FC236}">
                <a16:creationId xmlns:a16="http://schemas.microsoft.com/office/drawing/2014/main" id="{79F0EC12-BA5C-4C09-AD1E-08713770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598544" cy="239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898C99-A6A3-4DF6-83AD-34B3659275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3983504"/>
            <a:ext cx="3598544" cy="2397824"/>
          </a:xfrm>
          <a:prstGeom prst="rect">
            <a:avLst/>
          </a:prstGeom>
        </p:spPr>
      </p:pic>
      <p:pic>
        <p:nvPicPr>
          <p:cNvPr id="9" name="Picture 6" descr="Image">
            <a:extLst>
              <a:ext uri="{FF2B5EF4-FFF2-40B4-BE49-F238E27FC236}">
                <a16:creationId xmlns:a16="http://schemas.microsoft.com/office/drawing/2014/main" id="{A8601C98-DA01-4599-8F15-B66A58E95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6"/>
          <a:stretch/>
        </p:blipFill>
        <p:spPr bwMode="auto">
          <a:xfrm>
            <a:off x="2611036" y="3566323"/>
            <a:ext cx="2577017" cy="28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B6028-E2DC-48B2-8548-B1DAADBD9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847374"/>
            <a:ext cx="2801702" cy="23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6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State of the Sector</a:t>
            </a:r>
          </a:p>
          <a:p>
            <a:pPr lvl="1"/>
            <a:r>
              <a:rPr lang="en-US" dirty="0"/>
              <a:t>Environment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3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Water security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E56078-694C-4FAA-9BCC-9241FB62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22064"/>
            <a:ext cx="4467889" cy="44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7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83968" y="5841268"/>
            <a:ext cx="4140032" cy="900100"/>
          </a:xfrm>
        </p:spPr>
        <p:txBody>
          <a:bodyPr/>
          <a:lstStyle/>
          <a:p>
            <a:r>
              <a:rPr lang="en-US" dirty="0">
                <a:hlinkClick r:id="rId2"/>
              </a:rPr>
              <a:t>www.worldbank.org/water</a:t>
            </a:r>
            <a:endParaRPr lang="en-US" dirty="0"/>
          </a:p>
          <a:p>
            <a:r>
              <a:rPr lang="en-US" dirty="0">
                <a:hlinkClick r:id="rId3"/>
              </a:rPr>
              <a:t>www.danube-water-program.org</a:t>
            </a:r>
            <a:endParaRPr lang="en-US" dirty="0"/>
          </a:p>
          <a:p>
            <a:r>
              <a:rPr lang="en-US" dirty="0">
                <a:hlinkClick r:id="rId4"/>
              </a:rPr>
              <a:t>www.danubis.org</a:t>
            </a:r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300" b="1" dirty="0">
                <a:solidFill>
                  <a:srgbClr val="00589F"/>
                </a:solidFill>
              </a:rPr>
              <a:t>Elvira Broeks</a:t>
            </a:r>
          </a:p>
          <a:p>
            <a:endParaRPr lang="en-US" dirty="0"/>
          </a:p>
          <a:p>
            <a:r>
              <a:rPr lang="en-US" dirty="0"/>
              <a:t>Water and Sanitation Analyst</a:t>
            </a:r>
          </a:p>
          <a:p>
            <a:endParaRPr lang="en-US" dirty="0"/>
          </a:p>
          <a:p>
            <a:r>
              <a:rPr lang="en-US" dirty="0"/>
              <a:t>Water Global Practice</a:t>
            </a:r>
          </a:p>
          <a:p>
            <a:r>
              <a:rPr lang="en-US" dirty="0"/>
              <a:t>The World Bank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ebroeksmotta@worldbank.org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4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>
            <a:normAutofit/>
          </a:bodyPr>
          <a:lstStyle/>
          <a:p>
            <a:r>
              <a:rPr lang="en-US" dirty="0"/>
              <a:t>Overall Context?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D70D6F-875D-4D63-8CFC-6E8850B1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5" t="9685"/>
          <a:stretch/>
        </p:blipFill>
        <p:spPr>
          <a:xfrm>
            <a:off x="4633211" y="2074835"/>
            <a:ext cx="4371050" cy="3730429"/>
          </a:xfrm>
          <a:prstGeom prst="rect">
            <a:avLst/>
          </a:prstGeom>
        </p:spPr>
      </p:pic>
      <p:pic>
        <p:nvPicPr>
          <p:cNvPr id="11" name="Picture 4" descr="WFD Interaction with other EU legislation">
            <a:extLst>
              <a:ext uri="{FF2B5EF4-FFF2-40B4-BE49-F238E27FC236}">
                <a16:creationId xmlns:a16="http://schemas.microsoft.com/office/drawing/2014/main" id="{DC380D19-BD28-4380-8A4C-79560BDC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6" y="2541814"/>
            <a:ext cx="3700055" cy="285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Image result for sdg">
            <a:extLst>
              <a:ext uri="{FF2B5EF4-FFF2-40B4-BE49-F238E27FC236}">
                <a16:creationId xmlns:a16="http://schemas.microsoft.com/office/drawing/2014/main" id="{693D0FB8-EB19-4DA0-B665-39A15BEF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85" y="2541814"/>
            <a:ext cx="4630776" cy="28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2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State of the Sector</a:t>
            </a:r>
          </a:p>
          <a:p>
            <a:pPr lvl="1"/>
            <a:r>
              <a:rPr lang="en-US" dirty="0"/>
              <a:t>Access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0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has improved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237312"/>
            <a:ext cx="2392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Joint Monitoring Program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But declining trend in non-EU countries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F41C7C-47E0-4D05-AA80-F41E62A3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142728"/>
            <a:ext cx="4446472" cy="3059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22B2F-6BA1-4D2B-961A-C164359F6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723" y="3170249"/>
            <a:ext cx="4657771" cy="31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2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46DC-BDC8-4F35-9897-7815C6F8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56776"/>
            <a:ext cx="8280000" cy="756000"/>
          </a:xfrm>
        </p:spPr>
        <p:txBody>
          <a:bodyPr/>
          <a:lstStyle/>
          <a:p>
            <a:r>
              <a:rPr lang="en-US" dirty="0"/>
              <a:t>Increased Public </a:t>
            </a:r>
            <a:br>
              <a:rPr lang="en-US" dirty="0"/>
            </a:br>
            <a:r>
              <a:rPr lang="en-US" dirty="0"/>
              <a:t>Service Provision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9AC0AF-212F-4C4A-96ED-8FA85382EE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8999" b="1"/>
          <a:stretch/>
        </p:blipFill>
        <p:spPr>
          <a:xfrm>
            <a:off x="-52998" y="2204864"/>
            <a:ext cx="9305518" cy="30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Treatment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2000" y="1656000"/>
            <a:ext cx="8712000" cy="134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2000" indent="-43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8000" indent="-396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324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40000" indent="-25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20000" indent="-18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Meeting the UWWTD a challenge for many countries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9107E-FA7D-42F4-A752-9488DAD87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37" y="2316361"/>
            <a:ext cx="5573427" cy="40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5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State of the Sector</a:t>
            </a:r>
          </a:p>
          <a:p>
            <a:pPr lvl="1"/>
            <a:r>
              <a:rPr lang="en-US" dirty="0"/>
              <a:t>Performance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9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DWP">
  <a:themeElements>
    <a:clrScheme name="DWP">
      <a:dk1>
        <a:srgbClr val="000000"/>
      </a:dk1>
      <a:lt1>
        <a:srgbClr val="FFFFFF"/>
      </a:lt1>
      <a:dk2>
        <a:srgbClr val="004F90"/>
      </a:dk2>
      <a:lt2>
        <a:srgbClr val="CDF2FF"/>
      </a:lt2>
      <a:accent1>
        <a:srgbClr val="00AEEF"/>
      </a:accent1>
      <a:accent2>
        <a:srgbClr val="00396C"/>
      </a:accent2>
      <a:accent3>
        <a:srgbClr val="A3DF41"/>
      </a:accent3>
      <a:accent4>
        <a:srgbClr val="FFAC00"/>
      </a:accent4>
      <a:accent5>
        <a:srgbClr val="8FE2FF"/>
      </a:accent5>
      <a:accent6>
        <a:srgbClr val="006ED2"/>
      </a:accent6>
      <a:hlink>
        <a:srgbClr val="00AEEF"/>
      </a:hlink>
      <a:folHlink>
        <a:srgbClr val="006C92"/>
      </a:folHlink>
    </a:clrScheme>
    <a:fontScheme name="Default Design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DWP</Template>
  <TotalTime>19746</TotalTime>
  <Words>378</Words>
  <Application>Microsoft Office PowerPoint</Application>
  <PresentationFormat>On-screen Show (4:3)</PresentationFormat>
  <Paragraphs>97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Roboto</vt:lpstr>
      <vt:lpstr>Roboto Black</vt:lpstr>
      <vt:lpstr>Roboto Medium</vt:lpstr>
      <vt:lpstr>Wingdings 3</vt:lpstr>
      <vt:lpstr>DWP</vt:lpstr>
      <vt:lpstr>Image</vt:lpstr>
      <vt:lpstr>The State  of the Sector 2018 Update </vt:lpstr>
      <vt:lpstr>The State of the Sector review </vt:lpstr>
      <vt:lpstr>PowerPoint Presentation</vt:lpstr>
      <vt:lpstr>Overall Context?</vt:lpstr>
      <vt:lpstr>PowerPoint Presentation</vt:lpstr>
      <vt:lpstr>access has improved</vt:lpstr>
      <vt:lpstr>Increased Public  Service Provision</vt:lpstr>
      <vt:lpstr>Wastewater Treatment</vt:lpstr>
      <vt:lpstr>PowerPoint Presentation</vt:lpstr>
      <vt:lpstr>Overall performance</vt:lpstr>
      <vt:lpstr>Performance trends</vt:lpstr>
      <vt:lpstr>Utility management measures</vt:lpstr>
      <vt:lpstr>PowerPoint Presentation</vt:lpstr>
      <vt:lpstr>Overall financing </vt:lpstr>
      <vt:lpstr>still a large investment gap</vt:lpstr>
      <vt:lpstr>Investment Financing</vt:lpstr>
      <vt:lpstr>Affordability</vt:lpstr>
      <vt:lpstr>PowerPoint Presentation</vt:lpstr>
      <vt:lpstr>Are services sustainable? </vt:lpstr>
      <vt:lpstr>Improvements in most countries</vt:lpstr>
      <vt:lpstr>PowerPoint Presentation</vt:lpstr>
      <vt:lpstr>Portfolio Approach for water supply</vt:lpstr>
      <vt:lpstr>Rural Sanitation</vt:lpstr>
      <vt:lpstr>Wastewater Management</vt:lpstr>
      <vt:lpstr>We need to look at financing</vt:lpstr>
      <vt:lpstr>And people and their capacity</vt:lpstr>
      <vt:lpstr>PowerPoint Presentation</vt:lpstr>
      <vt:lpstr>A third challenge is emerging</vt:lpstr>
      <vt:lpstr>And new solutions are coming</vt:lpstr>
      <vt:lpstr>Towards Water security</vt:lpstr>
      <vt:lpstr>Thank you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Michaud</dc:creator>
  <cp:lastModifiedBy>David Michaud</cp:lastModifiedBy>
  <cp:revision>246</cp:revision>
  <cp:lastPrinted>2015-05-06T05:32:21Z</cp:lastPrinted>
  <dcterms:created xsi:type="dcterms:W3CDTF">2014-11-04T10:45:43Z</dcterms:created>
  <dcterms:modified xsi:type="dcterms:W3CDTF">2019-05-20T09:17:15Z</dcterms:modified>
</cp:coreProperties>
</file>